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59" r:id="rId7"/>
    <p:sldId id="262" r:id="rId8"/>
  </p:sldIdLst>
  <p:sldSz cx="18288000" cy="10287000"/>
  <p:notesSz cx="6858000" cy="9144000"/>
  <p:embeddedFontLst>
    <p:embeddedFont>
      <p:font typeface="Arial" panose="020B0604020202020204" pitchFamily="34" charset="0"/>
      <p:regular r:id="rId9"/>
    </p:embeddedFont>
    <p:embeddedFont>
      <p:font typeface="Arial Bold" panose="020B0604020202020204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ooper Hewitt" panose="020B0604020202020204" charset="0"/>
      <p:regular r:id="rId15"/>
    </p:embeddedFont>
    <p:embeddedFont>
      <p:font typeface="Cooper Hewitt Bold" panose="020B0604020202020204" charset="0"/>
      <p:regular r:id="rId16"/>
    </p:embeddedFont>
    <p:embeddedFont>
      <p:font typeface="Cooper Hewitt Heavy" panose="020B0604020202020204" charset="0"/>
      <p:regular r:id="rId17"/>
    </p:embeddedFont>
    <p:embeddedFont>
      <p:font typeface="Halant Medium" panose="020B0604020202020204" charset="0"/>
      <p:regular r:id="rId18"/>
    </p:embeddedFont>
    <p:embeddedFont>
      <p:font typeface="HK Grotesk 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102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6117826"/>
            <a:ext cx="12096604" cy="1965400"/>
            <a:chOff x="0" y="-658292"/>
            <a:chExt cx="16128806" cy="2620534"/>
          </a:xfrm>
        </p:grpSpPr>
        <p:sp>
          <p:nvSpPr>
            <p:cNvPr id="3" name="TextBox 3"/>
            <p:cNvSpPr txBox="1"/>
            <p:nvPr/>
          </p:nvSpPr>
          <p:spPr>
            <a:xfrm>
              <a:off x="6629608" y="-658292"/>
              <a:ext cx="9499198" cy="8805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600"/>
                </a:lnSpc>
                <a:spcBef>
                  <a:spcPct val="0"/>
                </a:spcBef>
              </a:pPr>
              <a:r>
                <a:rPr lang="en-US" sz="4000" dirty="0">
                  <a:solidFill>
                    <a:srgbClr val="731F7D"/>
                  </a:solidFill>
                  <a:latin typeface="Halant Medium"/>
                </a:rPr>
                <a:t>E-COMMERCE DE TECNOLOGIA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50592"/>
              <a:ext cx="14298683" cy="1811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618"/>
                </a:lnSpc>
              </a:pPr>
              <a:endParaRPr lang="en-US" sz="8998" dirty="0">
                <a:solidFill>
                  <a:srgbClr val="000000"/>
                </a:solidFill>
                <a:latin typeface="HK Grotesk Bold"/>
              </a:endParaRPr>
            </a:p>
          </p:txBody>
        </p:sp>
      </p:grpSp>
      <p:sp>
        <p:nvSpPr>
          <p:cNvPr id="8" name="Freeform 2">
            <a:extLst>
              <a:ext uri="{FF2B5EF4-FFF2-40B4-BE49-F238E27FC236}">
                <a16:creationId xmlns:a16="http://schemas.microsoft.com/office/drawing/2014/main" id="{51AE7A38-CB60-4A33-48CD-F1BC9E5461B4}"/>
              </a:ext>
            </a:extLst>
          </p:cNvPr>
          <p:cNvSpPr/>
          <p:nvPr/>
        </p:nvSpPr>
        <p:spPr>
          <a:xfrm>
            <a:off x="179427" y="209331"/>
            <a:ext cx="2504752" cy="2775218"/>
          </a:xfrm>
          <a:custGeom>
            <a:avLst/>
            <a:gdLst/>
            <a:ahLst/>
            <a:cxnLst/>
            <a:rect l="l" t="t" r="r" b="b"/>
            <a:pathLst>
              <a:path w="2504752" h="2775218">
                <a:moveTo>
                  <a:pt x="0" y="0"/>
                </a:moveTo>
                <a:lnTo>
                  <a:pt x="2504752" y="0"/>
                </a:lnTo>
                <a:lnTo>
                  <a:pt x="2504752" y="2775218"/>
                </a:lnTo>
                <a:lnTo>
                  <a:pt x="0" y="27752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DFB9AC52-8CAE-DDDA-A5A6-8DE7F66FCD2B}"/>
              </a:ext>
            </a:extLst>
          </p:cNvPr>
          <p:cNvSpPr txBox="1"/>
          <p:nvPr/>
        </p:nvSpPr>
        <p:spPr>
          <a:xfrm>
            <a:off x="5276165" y="850926"/>
            <a:ext cx="7822981" cy="1133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240" dirty="0">
                <a:solidFill>
                  <a:srgbClr val="000000"/>
                </a:solidFill>
                <a:latin typeface="Cooper Hewitt"/>
              </a:rPr>
              <a:t>CENTRO ESTADUAL DE EDUCAÇÃO PROFISSIONAL PEDRO BOARETTO NETO</a:t>
            </a:r>
          </a:p>
        </p:txBody>
      </p:sp>
      <p:sp>
        <p:nvSpPr>
          <p:cNvPr id="11" name="Freeform 3">
            <a:extLst>
              <a:ext uri="{FF2B5EF4-FFF2-40B4-BE49-F238E27FC236}">
                <a16:creationId xmlns:a16="http://schemas.microsoft.com/office/drawing/2014/main" id="{2C4A0D50-9DFB-3E3E-1B4B-2A40A5087A2C}"/>
              </a:ext>
            </a:extLst>
          </p:cNvPr>
          <p:cNvSpPr/>
          <p:nvPr/>
        </p:nvSpPr>
        <p:spPr>
          <a:xfrm>
            <a:off x="15012928" y="209331"/>
            <a:ext cx="3067638" cy="2559538"/>
          </a:xfrm>
          <a:custGeom>
            <a:avLst/>
            <a:gdLst/>
            <a:ahLst/>
            <a:cxnLst/>
            <a:rect l="l" t="t" r="r" b="b"/>
            <a:pathLst>
              <a:path w="3067638" h="2559538">
                <a:moveTo>
                  <a:pt x="0" y="0"/>
                </a:moveTo>
                <a:lnTo>
                  <a:pt x="3067638" y="0"/>
                </a:lnTo>
                <a:lnTo>
                  <a:pt x="3067638" y="2559539"/>
                </a:lnTo>
                <a:lnTo>
                  <a:pt x="0" y="25595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06" b="-1506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B9484323-3B05-479E-A69C-E16E0370FA52}"/>
              </a:ext>
            </a:extLst>
          </p:cNvPr>
          <p:cNvSpPr txBox="1"/>
          <p:nvPr/>
        </p:nvSpPr>
        <p:spPr>
          <a:xfrm>
            <a:off x="5276165" y="5010150"/>
            <a:ext cx="8287435" cy="11076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76"/>
              </a:lnSpc>
            </a:pPr>
            <a:r>
              <a:rPr lang="en-US" sz="8000" dirty="0">
                <a:solidFill>
                  <a:srgbClr val="000000"/>
                </a:solidFill>
                <a:latin typeface="HK Grotesk Bold"/>
              </a:rPr>
              <a:t>ASSEMBLY TECH</a:t>
            </a:r>
            <a:endParaRPr lang="en-US" sz="7848" dirty="0">
              <a:solidFill>
                <a:srgbClr val="272525"/>
              </a:solidFill>
              <a:latin typeface="Cooper Hewitt Heavy"/>
            </a:endParaRPr>
          </a:p>
        </p:txBody>
      </p:sp>
      <p:sp>
        <p:nvSpPr>
          <p:cNvPr id="13" name="TextBox 6">
            <a:extLst>
              <a:ext uri="{FF2B5EF4-FFF2-40B4-BE49-F238E27FC236}">
                <a16:creationId xmlns:a16="http://schemas.microsoft.com/office/drawing/2014/main" id="{FA204759-15F5-12F4-1B08-F46A0C1ADA94}"/>
              </a:ext>
            </a:extLst>
          </p:cNvPr>
          <p:cNvSpPr txBox="1"/>
          <p:nvPr/>
        </p:nvSpPr>
        <p:spPr>
          <a:xfrm>
            <a:off x="7021892" y="8536064"/>
            <a:ext cx="4484308" cy="810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33"/>
              </a:lnSpc>
            </a:pPr>
            <a:r>
              <a:rPr lang="en-US" sz="2381" spc="47" dirty="0" err="1">
                <a:solidFill>
                  <a:srgbClr val="090007"/>
                </a:solidFill>
                <a:latin typeface="Cooper Hewitt"/>
              </a:rPr>
              <a:t>Alunos</a:t>
            </a:r>
            <a:r>
              <a:rPr lang="en-US" sz="2381" spc="47" dirty="0">
                <a:solidFill>
                  <a:srgbClr val="090007"/>
                </a:solidFill>
                <a:latin typeface="Cooper Hewitt"/>
              </a:rPr>
              <a:t>:</a:t>
            </a:r>
          </a:p>
          <a:p>
            <a:pPr algn="ctr">
              <a:lnSpc>
                <a:spcPts val="3333"/>
              </a:lnSpc>
            </a:pPr>
            <a:r>
              <a:rPr lang="en-US" sz="2381" spc="47" dirty="0">
                <a:solidFill>
                  <a:srgbClr val="090007"/>
                </a:solidFill>
                <a:latin typeface="Cooper Hewitt"/>
              </a:rPr>
              <a:t>Felipp Augusto Rodrigues Piran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298824">
            <a:off x="12538819" y="4956954"/>
            <a:ext cx="6575294" cy="7268784"/>
          </a:xfrm>
          <a:custGeom>
            <a:avLst/>
            <a:gdLst/>
            <a:ahLst/>
            <a:cxnLst/>
            <a:rect l="l" t="t" r="r" b="b"/>
            <a:pathLst>
              <a:path w="6575294" h="7268784">
                <a:moveTo>
                  <a:pt x="0" y="0"/>
                </a:moveTo>
                <a:lnTo>
                  <a:pt x="6575295" y="0"/>
                </a:lnTo>
                <a:lnTo>
                  <a:pt x="6575295" y="7268784"/>
                </a:lnTo>
                <a:lnTo>
                  <a:pt x="0" y="72687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381" b="-1174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rot="-2715964">
            <a:off x="8597713" y="7771526"/>
            <a:ext cx="1844500" cy="1747664"/>
          </a:xfrm>
          <a:custGeom>
            <a:avLst/>
            <a:gdLst/>
            <a:ahLst/>
            <a:cxnLst/>
            <a:rect l="l" t="t" r="r" b="b"/>
            <a:pathLst>
              <a:path w="1844500" h="1747664">
                <a:moveTo>
                  <a:pt x="0" y="0"/>
                </a:moveTo>
                <a:lnTo>
                  <a:pt x="1844500" y="0"/>
                </a:lnTo>
                <a:lnTo>
                  <a:pt x="1844500" y="1747664"/>
                </a:lnTo>
                <a:lnTo>
                  <a:pt x="0" y="17476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 rot="-3378125">
            <a:off x="12070219" y="-1362141"/>
            <a:ext cx="4943405" cy="5723190"/>
          </a:xfrm>
          <a:custGeom>
            <a:avLst/>
            <a:gdLst/>
            <a:ahLst/>
            <a:cxnLst/>
            <a:rect l="l" t="t" r="r" b="b"/>
            <a:pathLst>
              <a:path w="4943405" h="5723190">
                <a:moveTo>
                  <a:pt x="0" y="0"/>
                </a:moveTo>
                <a:lnTo>
                  <a:pt x="4943405" y="0"/>
                </a:lnTo>
                <a:lnTo>
                  <a:pt x="4943405" y="5723190"/>
                </a:lnTo>
                <a:lnTo>
                  <a:pt x="0" y="57231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333035" y="346833"/>
            <a:ext cx="11806014" cy="4796667"/>
            <a:chOff x="0" y="0"/>
            <a:chExt cx="15741352" cy="6395556"/>
          </a:xfrm>
        </p:grpSpPr>
        <p:sp>
          <p:nvSpPr>
            <p:cNvPr id="6" name="TextBox 6"/>
            <p:cNvSpPr txBox="1"/>
            <p:nvPr/>
          </p:nvSpPr>
          <p:spPr>
            <a:xfrm>
              <a:off x="0" y="-104775"/>
              <a:ext cx="15741352" cy="13188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080"/>
                </a:lnSpc>
              </a:pPr>
              <a:r>
                <a:rPr lang="en-US" sz="6000">
                  <a:solidFill>
                    <a:srgbClr val="FFFFFF"/>
                  </a:solidFill>
                  <a:latin typeface="Arial Bold"/>
                </a:rPr>
                <a:t>INTRODUÇÃO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243715"/>
              <a:ext cx="9961254" cy="41518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900"/>
                </a:lnSpc>
                <a:spcBef>
                  <a:spcPct val="0"/>
                </a:spcBef>
              </a:pP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Sistema e-commerce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voltado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a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venda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de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componentes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tecnológicos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.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Auxiliando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nas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escolhas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dos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componentes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com o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uso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de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filtros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dentro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do site.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298824">
            <a:off x="12555249" y="4939834"/>
            <a:ext cx="6575294" cy="7268784"/>
          </a:xfrm>
          <a:custGeom>
            <a:avLst/>
            <a:gdLst/>
            <a:ahLst/>
            <a:cxnLst/>
            <a:rect l="l" t="t" r="r" b="b"/>
            <a:pathLst>
              <a:path w="6575294" h="7268784">
                <a:moveTo>
                  <a:pt x="0" y="0"/>
                </a:moveTo>
                <a:lnTo>
                  <a:pt x="6575295" y="0"/>
                </a:lnTo>
                <a:lnTo>
                  <a:pt x="6575295" y="7268784"/>
                </a:lnTo>
                <a:lnTo>
                  <a:pt x="0" y="72687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381" b="-1174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rot="-2715964">
            <a:off x="8597713" y="7771526"/>
            <a:ext cx="1844500" cy="1747664"/>
          </a:xfrm>
          <a:custGeom>
            <a:avLst/>
            <a:gdLst/>
            <a:ahLst/>
            <a:cxnLst/>
            <a:rect l="l" t="t" r="r" b="b"/>
            <a:pathLst>
              <a:path w="1844500" h="1747664">
                <a:moveTo>
                  <a:pt x="0" y="0"/>
                </a:moveTo>
                <a:lnTo>
                  <a:pt x="1844500" y="0"/>
                </a:lnTo>
                <a:lnTo>
                  <a:pt x="1844500" y="1747664"/>
                </a:lnTo>
                <a:lnTo>
                  <a:pt x="0" y="17476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 rot="-3378125">
            <a:off x="12070219" y="-1362141"/>
            <a:ext cx="4943405" cy="5723190"/>
          </a:xfrm>
          <a:custGeom>
            <a:avLst/>
            <a:gdLst/>
            <a:ahLst/>
            <a:cxnLst/>
            <a:rect l="l" t="t" r="r" b="b"/>
            <a:pathLst>
              <a:path w="4943405" h="5723190">
                <a:moveTo>
                  <a:pt x="0" y="0"/>
                </a:moveTo>
                <a:lnTo>
                  <a:pt x="4943405" y="0"/>
                </a:lnTo>
                <a:lnTo>
                  <a:pt x="4943405" y="5723190"/>
                </a:lnTo>
                <a:lnTo>
                  <a:pt x="0" y="57231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333035" y="268252"/>
            <a:ext cx="11806014" cy="4848303"/>
            <a:chOff x="0" y="-104775"/>
            <a:chExt cx="15741352" cy="6464404"/>
          </a:xfrm>
        </p:grpSpPr>
        <p:sp>
          <p:nvSpPr>
            <p:cNvPr id="6" name="TextBox 6"/>
            <p:cNvSpPr txBox="1"/>
            <p:nvPr/>
          </p:nvSpPr>
          <p:spPr>
            <a:xfrm>
              <a:off x="0" y="-104775"/>
              <a:ext cx="15741352" cy="12140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080"/>
                </a:lnSpc>
              </a:pPr>
              <a:r>
                <a:rPr lang="en-US" sz="6000" dirty="0">
                  <a:solidFill>
                    <a:srgbClr val="FFFFFF"/>
                  </a:solidFill>
                  <a:latin typeface="Arial Bold"/>
                </a:rPr>
                <a:t>OBJETIVO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243716"/>
              <a:ext cx="9961255" cy="41159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900"/>
                </a:lnSpc>
                <a:spcBef>
                  <a:spcPct val="0"/>
                </a:spcBef>
              </a:pP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E-commerce de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vendas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de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produtos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voltados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a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tecnologia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.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Além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do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mais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, o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sistema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tem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por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objetivo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auxiliar o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usuário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na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escolha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dos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componentes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eletrônicos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4213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36664" y="24600"/>
            <a:ext cx="8526336" cy="7945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844"/>
              </a:lnSpc>
            </a:pPr>
            <a:r>
              <a:rPr lang="en-US" sz="4000" dirty="0">
                <a:solidFill>
                  <a:srgbClr val="FFFFFF"/>
                </a:solidFill>
                <a:latin typeface="Arial Bold"/>
              </a:rPr>
              <a:t>IMPLEMENTAÇÕES DO PROJETO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6EA1A3FD-B3E0-434B-F96A-90980D632350}"/>
              </a:ext>
            </a:extLst>
          </p:cNvPr>
          <p:cNvSpPr txBox="1"/>
          <p:nvPr/>
        </p:nvSpPr>
        <p:spPr>
          <a:xfrm>
            <a:off x="333035" y="2029619"/>
            <a:ext cx="8810965" cy="37153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spc="-35" dirty="0">
                <a:solidFill>
                  <a:srgbClr val="FFFFFF"/>
                </a:solidFill>
                <a:latin typeface="Arial"/>
              </a:rPr>
              <a:t>- </a:t>
            </a:r>
            <a:r>
              <a:rPr lang="en-US" sz="3500" spc="-35" dirty="0" err="1">
                <a:solidFill>
                  <a:srgbClr val="FFFFFF"/>
                </a:solidFill>
                <a:latin typeface="Arial"/>
              </a:rPr>
              <a:t>Responsividade</a:t>
            </a:r>
            <a:r>
              <a:rPr lang="en-US" sz="3500" spc="-35" dirty="0">
                <a:solidFill>
                  <a:srgbClr val="FFFFFF"/>
                </a:solidFill>
                <a:latin typeface="Arial"/>
              </a:rPr>
              <a:t> para outros </a:t>
            </a:r>
            <a:r>
              <a:rPr lang="en-US" sz="3500" spc="-35" dirty="0" err="1">
                <a:solidFill>
                  <a:srgbClr val="FFFFFF"/>
                </a:solidFill>
                <a:latin typeface="Arial"/>
              </a:rPr>
              <a:t>dispositivos</a:t>
            </a:r>
            <a:endParaRPr lang="en-US" sz="3500" spc="-35" dirty="0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spc="-35" dirty="0">
                <a:solidFill>
                  <a:srgbClr val="FFFFFF"/>
                </a:solidFill>
                <a:latin typeface="Arial"/>
              </a:rPr>
              <a:t>- Tema claro e </a:t>
            </a:r>
            <a:r>
              <a:rPr lang="en-US" sz="3500" spc="-35" dirty="0" err="1">
                <a:solidFill>
                  <a:srgbClr val="FFFFFF"/>
                </a:solidFill>
                <a:latin typeface="Arial"/>
              </a:rPr>
              <a:t>escuro</a:t>
            </a:r>
            <a:endParaRPr lang="en-US" sz="3500" spc="-35" dirty="0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spc="-35" dirty="0">
                <a:solidFill>
                  <a:srgbClr val="FFFFFF"/>
                </a:solidFill>
                <a:latin typeface="Arial"/>
              </a:rPr>
              <a:t>- </a:t>
            </a:r>
            <a:r>
              <a:rPr lang="en-US" sz="3500" spc="-35" dirty="0" err="1">
                <a:solidFill>
                  <a:srgbClr val="FFFFFF"/>
                </a:solidFill>
                <a:latin typeface="Arial"/>
              </a:rPr>
              <a:t>Filtros</a:t>
            </a:r>
            <a:r>
              <a:rPr lang="en-US" sz="3500" spc="-35" dirty="0">
                <a:solidFill>
                  <a:srgbClr val="FFFFFF"/>
                </a:solidFill>
                <a:latin typeface="Arial"/>
              </a:rPr>
              <a:t> para </a:t>
            </a:r>
            <a:r>
              <a:rPr lang="en-US" sz="3500" spc="-35" dirty="0" err="1">
                <a:solidFill>
                  <a:srgbClr val="FFFFFF"/>
                </a:solidFill>
                <a:latin typeface="Arial"/>
              </a:rPr>
              <a:t>ajudar</a:t>
            </a:r>
            <a:r>
              <a:rPr lang="en-US" sz="3500" spc="-35" dirty="0">
                <a:solidFill>
                  <a:srgbClr val="FFFFFF"/>
                </a:solidFill>
                <a:latin typeface="Arial"/>
              </a:rPr>
              <a:t> o </a:t>
            </a:r>
            <a:r>
              <a:rPr lang="en-US" sz="3500" spc="-35" dirty="0" err="1">
                <a:solidFill>
                  <a:srgbClr val="FFFFFF"/>
                </a:solidFill>
                <a:latin typeface="Arial"/>
              </a:rPr>
              <a:t>usuário</a:t>
            </a:r>
            <a:r>
              <a:rPr lang="en-US" sz="3500" spc="-35" dirty="0">
                <a:solidFill>
                  <a:srgbClr val="FFFFFF"/>
                </a:solidFill>
                <a:latin typeface="Arial"/>
              </a:rPr>
              <a:t> </a:t>
            </a:r>
            <a:r>
              <a:rPr lang="en-US" sz="3500" spc="-35" dirty="0" err="1">
                <a:solidFill>
                  <a:srgbClr val="FFFFFF"/>
                </a:solidFill>
                <a:latin typeface="Arial"/>
              </a:rPr>
              <a:t>na</a:t>
            </a:r>
            <a:r>
              <a:rPr lang="en-US" sz="3500" spc="-35" dirty="0">
                <a:solidFill>
                  <a:srgbClr val="FFFFFF"/>
                </a:solidFill>
                <a:latin typeface="Arial"/>
              </a:rPr>
              <a:t> </a:t>
            </a:r>
            <a:r>
              <a:rPr lang="en-US" sz="3500" spc="-35" dirty="0" err="1">
                <a:solidFill>
                  <a:srgbClr val="FFFFFF"/>
                </a:solidFill>
                <a:latin typeface="Arial"/>
              </a:rPr>
              <a:t>escolha</a:t>
            </a:r>
            <a:r>
              <a:rPr lang="en-US" sz="3500" spc="-35" dirty="0">
                <a:solidFill>
                  <a:srgbClr val="FFFFFF"/>
                </a:solidFill>
                <a:latin typeface="Arial"/>
              </a:rPr>
              <a:t> dos </a:t>
            </a:r>
            <a:r>
              <a:rPr lang="en-US" sz="3500" spc="-35" dirty="0" err="1">
                <a:solidFill>
                  <a:srgbClr val="FFFFFF"/>
                </a:solidFill>
                <a:latin typeface="Arial"/>
              </a:rPr>
              <a:t>componentes</a:t>
            </a:r>
            <a:r>
              <a:rPr lang="en-US" sz="3500" spc="-35" dirty="0">
                <a:solidFill>
                  <a:srgbClr val="FFFFFF"/>
                </a:solidFill>
                <a:latin typeface="Arial"/>
              </a:rPr>
              <a:t> de hardware</a:t>
            </a: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spc="-35" dirty="0">
                <a:solidFill>
                  <a:srgbClr val="FFFFFF"/>
                </a:solidFill>
                <a:latin typeface="Arial"/>
              </a:rPr>
              <a:t>- </a:t>
            </a:r>
            <a:r>
              <a:rPr lang="en-US" sz="3500" spc="-35" dirty="0" err="1">
                <a:solidFill>
                  <a:srgbClr val="FFFFFF"/>
                </a:solidFill>
                <a:latin typeface="Arial"/>
              </a:rPr>
              <a:t>Facilitação</a:t>
            </a:r>
            <a:r>
              <a:rPr lang="en-US" sz="3500" spc="-35" dirty="0">
                <a:solidFill>
                  <a:srgbClr val="FFFFFF"/>
                </a:solidFill>
                <a:latin typeface="Arial"/>
              </a:rPr>
              <a:t> </a:t>
            </a:r>
            <a:r>
              <a:rPr lang="en-US" sz="3500" spc="-35" dirty="0" err="1">
                <a:solidFill>
                  <a:srgbClr val="FFFFFF"/>
                </a:solidFill>
                <a:latin typeface="Arial"/>
              </a:rPr>
              <a:t>na</a:t>
            </a:r>
            <a:r>
              <a:rPr lang="en-US" sz="3500" spc="-35" dirty="0">
                <a:solidFill>
                  <a:srgbClr val="FFFFFF"/>
                </a:solidFill>
                <a:latin typeface="Arial"/>
              </a:rPr>
              <a:t> </a:t>
            </a:r>
            <a:r>
              <a:rPr lang="en-US" sz="3500" spc="-35" dirty="0" err="1">
                <a:solidFill>
                  <a:srgbClr val="FFFFFF"/>
                </a:solidFill>
                <a:latin typeface="Arial"/>
              </a:rPr>
              <a:t>navegação</a:t>
            </a:r>
            <a:r>
              <a:rPr lang="en-US" sz="3500" spc="-35" dirty="0">
                <a:solidFill>
                  <a:srgbClr val="FFFFFF"/>
                </a:solidFill>
                <a:latin typeface="Arial"/>
              </a:rPr>
              <a:t> do site</a:t>
            </a: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spc="-35" dirty="0">
                <a:solidFill>
                  <a:srgbClr val="FFFFFF"/>
                </a:solidFill>
                <a:latin typeface="Arial"/>
              </a:rPr>
              <a:t>-  </a:t>
            </a:r>
            <a:r>
              <a:rPr lang="en-US" sz="3500" spc="-35" dirty="0" err="1">
                <a:solidFill>
                  <a:srgbClr val="FFFFFF"/>
                </a:solidFill>
                <a:latin typeface="Arial"/>
              </a:rPr>
              <a:t>Interatividade</a:t>
            </a:r>
            <a:r>
              <a:rPr lang="en-US" sz="3500" spc="-35" dirty="0">
                <a:solidFill>
                  <a:srgbClr val="FFFFFF"/>
                </a:solidFill>
                <a:latin typeface="Arial"/>
              </a:rPr>
              <a:t> entre o front-end e o </a:t>
            </a:r>
            <a:r>
              <a:rPr lang="en-US" sz="3500" spc="-35" dirty="0" err="1">
                <a:solidFill>
                  <a:srgbClr val="FFFFFF"/>
                </a:solidFill>
                <a:latin typeface="Arial"/>
              </a:rPr>
              <a:t>usuário</a:t>
            </a:r>
            <a:endParaRPr lang="en-US" sz="3500" spc="-35" dirty="0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6A4E6EB-8CBA-A9DC-0624-1188C945A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946401">
            <a:off x="11554459" y="5228676"/>
            <a:ext cx="6088819" cy="30480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27BE6BC9-1D0F-2167-6722-FC661806A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985861">
            <a:off x="11662696" y="833895"/>
            <a:ext cx="6088819" cy="30480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B450AA5A-A6BE-DF95-B5D8-B354B47F47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405214">
            <a:off x="582606" y="6855360"/>
            <a:ext cx="4464768" cy="218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163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854362" y="0"/>
            <a:ext cx="12433638" cy="10287000"/>
          </a:xfrm>
          <a:custGeom>
            <a:avLst/>
            <a:gdLst/>
            <a:ahLst/>
            <a:cxnLst/>
            <a:rect l="l" t="t" r="r" b="b"/>
            <a:pathLst>
              <a:path w="12433638" h="10287000">
                <a:moveTo>
                  <a:pt x="0" y="0"/>
                </a:moveTo>
                <a:lnTo>
                  <a:pt x="12433638" y="0"/>
                </a:lnTo>
                <a:lnTo>
                  <a:pt x="124336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035" t="-2568" r="-3644" b="-5945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236664" y="24600"/>
            <a:ext cx="5855176" cy="2719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844"/>
              </a:lnSpc>
            </a:pPr>
            <a:r>
              <a:rPr lang="en-US" sz="5800">
                <a:solidFill>
                  <a:srgbClr val="FFFFFF"/>
                </a:solidFill>
                <a:latin typeface="Arial Bold"/>
              </a:rPr>
              <a:t>DER (Diagrama de entidade e relacionamento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10218" y="3491082"/>
            <a:ext cx="5004060" cy="3647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Arial"/>
              </a:rPr>
              <a:t>É o modelo lógico do banco de dados do sistema. Nele, é possível ver todas as características e configurações do banco.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624184">
            <a:off x="9419895" y="626424"/>
            <a:ext cx="9054625" cy="8058616"/>
          </a:xfrm>
          <a:custGeom>
            <a:avLst/>
            <a:gdLst/>
            <a:ahLst/>
            <a:cxnLst/>
            <a:rect l="l" t="t" r="r" b="b"/>
            <a:pathLst>
              <a:path w="9054625" h="8058616">
                <a:moveTo>
                  <a:pt x="0" y="0"/>
                </a:moveTo>
                <a:lnTo>
                  <a:pt x="9054625" y="0"/>
                </a:lnTo>
                <a:lnTo>
                  <a:pt x="9054625" y="8058616"/>
                </a:lnTo>
                <a:lnTo>
                  <a:pt x="0" y="80586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rot="-5017281">
            <a:off x="10302421" y="8055564"/>
            <a:ext cx="1811240" cy="1716150"/>
          </a:xfrm>
          <a:custGeom>
            <a:avLst/>
            <a:gdLst/>
            <a:ahLst/>
            <a:cxnLst/>
            <a:rect l="l" t="t" r="r" b="b"/>
            <a:pathLst>
              <a:path w="1811240" h="1716150">
                <a:moveTo>
                  <a:pt x="0" y="0"/>
                </a:moveTo>
                <a:lnTo>
                  <a:pt x="1811240" y="0"/>
                </a:lnTo>
                <a:lnTo>
                  <a:pt x="1811240" y="1716149"/>
                </a:lnTo>
                <a:lnTo>
                  <a:pt x="0" y="17161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572069" y="75069"/>
            <a:ext cx="11989433" cy="5324252"/>
            <a:chOff x="483405" y="-98033"/>
            <a:chExt cx="15985912" cy="7099002"/>
          </a:xfrm>
        </p:grpSpPr>
        <p:sp>
          <p:nvSpPr>
            <p:cNvPr id="6" name="TextBox 6"/>
            <p:cNvSpPr txBox="1"/>
            <p:nvPr/>
          </p:nvSpPr>
          <p:spPr>
            <a:xfrm>
              <a:off x="533447" y="-98033"/>
              <a:ext cx="15935870" cy="17574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440"/>
                </a:lnSpc>
              </a:pPr>
              <a:r>
                <a:rPr lang="en-US" sz="8000" dirty="0" err="1">
                  <a:solidFill>
                    <a:srgbClr val="FFFFFF"/>
                  </a:solidFill>
                  <a:latin typeface="Arial Bold"/>
                </a:rPr>
                <a:t>Conclusão</a:t>
              </a:r>
              <a:endParaRPr lang="en-US" sz="8000" dirty="0">
                <a:solidFill>
                  <a:srgbClr val="FFFFFF"/>
                </a:solidFill>
                <a:latin typeface="Arial Bold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483405" y="1732586"/>
              <a:ext cx="10084346" cy="52683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  <a:spcBef>
                  <a:spcPct val="0"/>
                </a:spcBef>
              </a:pP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Conclui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-se que o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projeto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tem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a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intenção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de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não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ser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apenas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um e-commerce de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vendas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de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produtos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. Mas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também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uma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porta de entrada para as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usuários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que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estão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começando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no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mundo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tecnológico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e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não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tem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grande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conhecimento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durante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as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escolhas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dos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componentes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,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obtendo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ajuda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dos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filtros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para a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montagem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de um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computador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completo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com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diferentes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tipos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de performance e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modelos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de </a:t>
              </a:r>
              <a:r>
                <a:rPr lang="en-US" sz="2499" spc="-24" dirty="0" err="1">
                  <a:solidFill>
                    <a:srgbClr val="FFFFFF"/>
                  </a:solidFill>
                  <a:latin typeface="Arial"/>
                </a:rPr>
                <a:t>componentes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-5017281">
            <a:off x="1038356" y="7778931"/>
            <a:ext cx="1811240" cy="1716150"/>
          </a:xfrm>
          <a:custGeom>
            <a:avLst/>
            <a:gdLst/>
            <a:ahLst/>
            <a:cxnLst/>
            <a:rect l="l" t="t" r="r" b="b"/>
            <a:pathLst>
              <a:path w="1811240" h="1716150">
                <a:moveTo>
                  <a:pt x="0" y="0"/>
                </a:moveTo>
                <a:lnTo>
                  <a:pt x="1811240" y="0"/>
                </a:lnTo>
                <a:lnTo>
                  <a:pt x="1811240" y="1716149"/>
                </a:lnTo>
                <a:lnTo>
                  <a:pt x="0" y="17161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 rot="-10567437">
            <a:off x="14380240" y="4429241"/>
            <a:ext cx="3789612" cy="3623816"/>
          </a:xfrm>
          <a:custGeom>
            <a:avLst/>
            <a:gdLst/>
            <a:ahLst/>
            <a:cxnLst/>
            <a:rect l="l" t="t" r="r" b="b"/>
            <a:pathLst>
              <a:path w="3789612" h="3623816">
                <a:moveTo>
                  <a:pt x="0" y="0"/>
                </a:moveTo>
                <a:lnTo>
                  <a:pt x="3789612" y="0"/>
                </a:lnTo>
                <a:lnTo>
                  <a:pt x="3789612" y="3623816"/>
                </a:lnTo>
                <a:lnTo>
                  <a:pt x="0" y="36238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A2DDEA99-3697-2A67-A54F-2C3845D2E9ED}"/>
              </a:ext>
            </a:extLst>
          </p:cNvPr>
          <p:cNvSpPr txBox="1"/>
          <p:nvPr/>
        </p:nvSpPr>
        <p:spPr>
          <a:xfrm>
            <a:off x="3733800" y="571500"/>
            <a:ext cx="11082678" cy="12439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9720"/>
              </a:lnSpc>
              <a:spcBef>
                <a:spcPct val="0"/>
              </a:spcBef>
            </a:pPr>
            <a:r>
              <a:rPr lang="en-US" sz="9000" dirty="0">
                <a:solidFill>
                  <a:schemeClr val="bg1"/>
                </a:solidFill>
                <a:latin typeface="Cooper Hewitt Bold"/>
              </a:rPr>
              <a:t>AGRADECIMENTOS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F1A817D-ACAA-1F42-AF25-A33E3970A335}"/>
              </a:ext>
            </a:extLst>
          </p:cNvPr>
          <p:cNvSpPr txBox="1"/>
          <p:nvPr/>
        </p:nvSpPr>
        <p:spPr>
          <a:xfrm>
            <a:off x="4572000" y="2324100"/>
            <a:ext cx="9144000" cy="3778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pt-BR" sz="2500" spc="-35" dirty="0">
                <a:solidFill>
                  <a:srgbClr val="FFFFFF"/>
                </a:solidFill>
                <a:latin typeface="Arial"/>
              </a:rPr>
              <a:t>Meus agradecimentos aos professores que durante esse ano, ajudaram e orientaram ao desenvolvimento do projeto de conclusão de curso. Também veio prestar meus agradecimentos a testadora do projeto (Bruna </a:t>
            </a:r>
            <a:r>
              <a:rPr lang="pt-BR" sz="2500" spc="-35" dirty="0" err="1">
                <a:solidFill>
                  <a:srgbClr val="FFFFFF"/>
                </a:solidFill>
                <a:latin typeface="Arial"/>
              </a:rPr>
              <a:t>Duffeck</a:t>
            </a:r>
            <a:r>
              <a:rPr lang="pt-BR" sz="2500" spc="-35" dirty="0">
                <a:solidFill>
                  <a:srgbClr val="FFFFFF"/>
                </a:solidFill>
                <a:latin typeface="Arial"/>
              </a:rPr>
              <a:t> </a:t>
            </a:r>
            <a:r>
              <a:rPr lang="pt-BR" sz="2500" spc="-35" dirty="0" err="1">
                <a:solidFill>
                  <a:srgbClr val="FFFFFF"/>
                </a:solidFill>
                <a:latin typeface="Arial"/>
              </a:rPr>
              <a:t>Cheffer</a:t>
            </a:r>
            <a:r>
              <a:rPr lang="pt-BR" sz="2500" spc="-35" dirty="0">
                <a:solidFill>
                  <a:srgbClr val="FFFFFF"/>
                </a:solidFill>
                <a:latin typeface="Arial"/>
              </a:rPr>
              <a:t>), por auxiliar a encontrar erros dentro do projeto na fase de polimento do Sistema.</a:t>
            </a:r>
          </a:p>
        </p:txBody>
      </p:sp>
    </p:spTree>
    <p:extLst>
      <p:ext uri="{BB962C8B-B14F-4D97-AF65-F5344CB8AC3E}">
        <p14:creationId xmlns:p14="http://schemas.microsoft.com/office/powerpoint/2010/main" val="3879805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258</Words>
  <Application>Microsoft Office PowerPoint</Application>
  <PresentationFormat>Personalizar</PresentationFormat>
  <Paragraphs>21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6" baseType="lpstr">
      <vt:lpstr>Calibri</vt:lpstr>
      <vt:lpstr>Cooper Hewitt Bold</vt:lpstr>
      <vt:lpstr>Arial</vt:lpstr>
      <vt:lpstr>Cooper Hewitt Heavy</vt:lpstr>
      <vt:lpstr>Halant Medium</vt:lpstr>
      <vt:lpstr>HK Grotesk Bold</vt:lpstr>
      <vt:lpstr>Cooper Hewitt</vt:lpstr>
      <vt:lpstr>Arial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ASSEMBLY TECH</dc:title>
  <cp:lastModifiedBy>Felipp Piran</cp:lastModifiedBy>
  <cp:revision>4</cp:revision>
  <dcterms:created xsi:type="dcterms:W3CDTF">2006-08-16T00:00:00Z</dcterms:created>
  <dcterms:modified xsi:type="dcterms:W3CDTF">2023-11-19T01:22:38Z</dcterms:modified>
  <dc:identifier>DAF0jJzeuw8</dc:identifier>
</cp:coreProperties>
</file>

<file path=docProps/thumbnail.jpeg>
</file>